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Mon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Mon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Mono-bold.fntdata"/><Relationship Id="rId6" Type="http://schemas.openxmlformats.org/officeDocument/2006/relationships/slide" Target="slides/slide1.xml"/><Relationship Id="rId18" Type="http://schemas.openxmlformats.org/officeDocument/2006/relationships/font" Target="fonts/RobotoMon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aadc9768ee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aadc9768ee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aadc9768ee_0_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3aadc9768ee_0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b1d7b72fe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b1d7b72fe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b1d7b72fe7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b1d7b72fe7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3aadc9768ee_0_5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3aadc9768ee_0_5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aadc9768ee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aadc9768ee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aadc9768ee_0_5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aadc9768ee_0_5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aadc9768ee_0_5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aadc9768ee_0_5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aadc9768ee_0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aadc9768ee_0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b1dd33e8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b1dd33e8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aadc9768ee_0_5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aadc9768ee_0_5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aadc9768ee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aadc9768ee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hyperlink" Target="https://feedbackformbeumergroup.netlify.app/" TargetMode="External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github.com/mr-mandeeprana/IO-Link-Sensor-Monitoring-System_Digital_Twin_Model.git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1.jpg"/><Relationship Id="rId6" Type="http://schemas.openxmlformats.org/officeDocument/2006/relationships/image" Target="../media/image7.png"/><Relationship Id="rId7" Type="http://schemas.openxmlformats.org/officeDocument/2006/relationships/image" Target="../media/image5.jpg"/><Relationship Id="rId8" Type="http://schemas.openxmlformats.org/officeDocument/2006/relationships/image" Target="../media/image4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0" y="-11550"/>
            <a:ext cx="9144000" cy="10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body"/>
          </p:nvPr>
        </p:nvSpPr>
        <p:spPr>
          <a:xfrm>
            <a:off x="16350" y="1106127"/>
            <a:ext cx="9144000" cy="40374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cxnSp>
        <p:nvCxnSpPr>
          <p:cNvPr id="56" name="Google Shape;56;p13"/>
          <p:cNvCxnSpPr/>
          <p:nvPr/>
        </p:nvCxnSpPr>
        <p:spPr>
          <a:xfrm>
            <a:off x="10050" y="1017750"/>
            <a:ext cx="9156600" cy="90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" name="Google Shape;57;p13"/>
          <p:cNvSpPr txBox="1"/>
          <p:nvPr/>
        </p:nvSpPr>
        <p:spPr>
          <a:xfrm>
            <a:off x="1537325" y="2449275"/>
            <a:ext cx="7624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15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16350" y="3079625"/>
            <a:ext cx="4415700" cy="205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lt1"/>
                </a:solidFill>
              </a:rPr>
              <a:t>Organization: BEUMER Group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lt1"/>
                </a:solidFill>
              </a:rPr>
              <a:t>Intern Name: Mandeep Rana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lt1"/>
                </a:solidFill>
              </a:rPr>
              <a:t>Reporting Managers: Mr. Kannan (Digitalization), Mr. Shivam Singh (Automation/Networking)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700">
                <a:solidFill>
                  <a:schemeClr val="lt1"/>
                </a:solidFill>
              </a:rPr>
              <a:t>Internship Duration: 12 Weeks (6 Weeks Digitalization + 6 Weeks Automation)</a:t>
            </a:r>
            <a:endParaRPr b="1" sz="27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0" y="-11550"/>
            <a:ext cx="9144000" cy="10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0" y="833275"/>
            <a:ext cx="9144000" cy="43101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en-GB" sz="1700">
                <a:solidFill>
                  <a:schemeClr val="lt1"/>
                </a:solidFill>
              </a:rPr>
              <a:t>PROJECT 1: CAMPUS NETWORK DESIGN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GB" sz="1100">
                <a:solidFill>
                  <a:schemeClr val="lt1"/>
                </a:solidFill>
              </a:rPr>
              <a:t>Tool: Cisco Packet Tracer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GB" sz="1100">
                <a:solidFill>
                  <a:schemeClr val="lt1"/>
                </a:solidFill>
              </a:rPr>
              <a:t>Project Overview</a:t>
            </a:r>
            <a:endParaRPr b="1"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lang="en-GB" sz="1100">
                <a:solidFill>
                  <a:schemeClr val="lt1"/>
                </a:solidFill>
              </a:rPr>
              <a:t>Designed a multi-campus network (Central &amp; East Campus)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lang="en-GB" sz="1100">
                <a:solidFill>
                  <a:schemeClr val="lt1"/>
                </a:solidFill>
              </a:rPr>
              <a:t>Implemented routers, switches, servers &amp; end devices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GB" sz="1100">
                <a:solidFill>
                  <a:schemeClr val="lt1"/>
                </a:solidFill>
              </a:rPr>
              <a:t>Key Features</a:t>
            </a:r>
            <a:endParaRPr b="1"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lang="en-GB" sz="1100">
                <a:solidFill>
                  <a:schemeClr val="lt1"/>
                </a:solidFill>
              </a:rPr>
              <a:t>Hierarchical network topology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lang="en-GB" sz="1100">
                <a:solidFill>
                  <a:schemeClr val="lt1"/>
                </a:solidFill>
              </a:rPr>
              <a:t>DNS, Web, Email &amp; FTP services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lang="en-GB" sz="1100">
                <a:solidFill>
                  <a:schemeClr val="lt1"/>
                </a:solidFill>
              </a:rPr>
              <a:t>Inter-campus routing &amp; connectivity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GB" sz="1100">
                <a:solidFill>
                  <a:schemeClr val="lt1"/>
                </a:solidFill>
              </a:rPr>
              <a:t>Learning Outcome</a:t>
            </a:r>
            <a:endParaRPr b="1"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lang="en-GB" sz="1100">
                <a:solidFill>
                  <a:schemeClr val="lt1"/>
                </a:solidFill>
              </a:rPr>
              <a:t>Practical routing &amp; switching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lang="en-GB" sz="1100">
                <a:solidFill>
                  <a:schemeClr val="lt1"/>
                </a:solidFill>
              </a:rPr>
              <a:t>Enterprise-level network simulation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24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56" name="Google Shape;156;p22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850" y="-4"/>
            <a:ext cx="3530150" cy="7246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57" name="Google Shape;157;p22"/>
          <p:cNvCxnSpPr/>
          <p:nvPr/>
        </p:nvCxnSpPr>
        <p:spPr>
          <a:xfrm>
            <a:off x="30450" y="817675"/>
            <a:ext cx="9083100" cy="15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8" name="Google Shape;158;p22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2"/>
          <p:cNvSpPr txBox="1"/>
          <p:nvPr/>
        </p:nvSpPr>
        <p:spPr>
          <a:xfrm>
            <a:off x="4069975" y="-114650"/>
            <a:ext cx="8360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61" name="Google Shape;161;p22" title="Screenshot 2025-12-18 140850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249300" y="2571750"/>
            <a:ext cx="3894700" cy="198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3"/>
          <p:cNvSpPr txBox="1"/>
          <p:nvPr>
            <p:ph type="title"/>
          </p:nvPr>
        </p:nvSpPr>
        <p:spPr>
          <a:xfrm>
            <a:off x="0" y="0"/>
            <a:ext cx="9036000" cy="7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3"/>
          <p:cNvSpPr txBox="1"/>
          <p:nvPr>
            <p:ph idx="1" type="body"/>
          </p:nvPr>
        </p:nvSpPr>
        <p:spPr>
          <a:xfrm>
            <a:off x="17850" y="724500"/>
            <a:ext cx="9156600" cy="44190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lt1"/>
                </a:solidFill>
              </a:rPr>
              <a:t>PROJECT 2: SMART STOCKFLOW (WMS)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lt1"/>
                </a:solidFill>
              </a:rPr>
              <a:t>Client:</a:t>
            </a:r>
            <a:r>
              <a:rPr lang="en-GB" sz="1100">
                <a:solidFill>
                  <a:schemeClr val="lt1"/>
                </a:solidFill>
              </a:rPr>
              <a:t> BEUMER Group – Haryana Plant</a:t>
            </a:r>
            <a:br>
              <a:rPr lang="en-GB" sz="1100">
                <a:solidFill>
                  <a:schemeClr val="lt1"/>
                </a:solidFill>
              </a:rPr>
            </a:br>
            <a:r>
              <a:rPr lang="en-GB" sz="1100">
                <a:solidFill>
                  <a:schemeClr val="lt1"/>
                </a:solidFill>
              </a:rPr>
              <a:t> </a:t>
            </a:r>
            <a:r>
              <a:rPr b="1" lang="en-GB" sz="1100">
                <a:solidFill>
                  <a:schemeClr val="lt1"/>
                </a:solidFill>
              </a:rPr>
              <a:t>Technology Stack:</a:t>
            </a:r>
            <a:r>
              <a:rPr lang="en-GB" sz="1100">
                <a:solidFill>
                  <a:schemeClr val="lt1"/>
                </a:solidFill>
              </a:rPr>
              <a:t> MERN (MongoDB, Express, React, Node.js)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lt1"/>
                </a:solidFill>
              </a:rPr>
              <a:t>System Highlights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Inventory &amp; material management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Role-based access control (JWT)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Real-time dashboard &amp; transaction tracking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100">
                <a:solidFill>
                  <a:schemeClr val="lt1"/>
                </a:solidFill>
              </a:rPr>
              <a:t>Business Impact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Improved inventory accuracy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Reduced manual errors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Scalable &amp; automation-ready architecture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68" name="Google Shape;168;p23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850" y="0"/>
            <a:ext cx="3530150" cy="724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9" name="Google Shape;169;p23"/>
          <p:cNvCxnSpPr/>
          <p:nvPr/>
        </p:nvCxnSpPr>
        <p:spPr>
          <a:xfrm>
            <a:off x="30450" y="724625"/>
            <a:ext cx="9083100" cy="15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0" name="Google Shape;170;p23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3" title="Screenshot 2025-12-18 162646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80850" y="2298700"/>
            <a:ext cx="5163148" cy="225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4"/>
          <p:cNvSpPr txBox="1"/>
          <p:nvPr>
            <p:ph type="title"/>
          </p:nvPr>
        </p:nvSpPr>
        <p:spPr>
          <a:xfrm>
            <a:off x="0" y="0"/>
            <a:ext cx="9144000" cy="72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4"/>
          <p:cNvSpPr txBox="1"/>
          <p:nvPr>
            <p:ph idx="1" type="body"/>
          </p:nvPr>
        </p:nvSpPr>
        <p:spPr>
          <a:xfrm>
            <a:off x="0" y="724500"/>
            <a:ext cx="9144000" cy="44190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lt1"/>
                </a:solidFill>
              </a:rPr>
              <a:t>THANK YOU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lt1"/>
                </a:solidFill>
              </a:rPr>
              <a:t>I</a:t>
            </a:r>
            <a:r>
              <a:rPr lang="en-GB" sz="1000">
                <a:solidFill>
                  <a:schemeClr val="lt1"/>
                </a:solidFill>
              </a:rPr>
              <a:t> sincerely express my gratitude to </a:t>
            </a:r>
            <a:r>
              <a:rPr b="1" lang="en-GB" sz="1000">
                <a:solidFill>
                  <a:schemeClr val="lt1"/>
                </a:solidFill>
              </a:rPr>
              <a:t>BEUMER Group</a:t>
            </a:r>
            <a:r>
              <a:rPr lang="en-GB" sz="1000">
                <a:solidFill>
                  <a:schemeClr val="lt1"/>
                </a:solidFill>
              </a:rPr>
              <a:t> for providing me with the opportunity to complete this internship and gain valuable hands-on experience in 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000">
                <a:solidFill>
                  <a:schemeClr val="lt1"/>
                </a:solidFill>
              </a:rPr>
              <a:t>Automation and Digitalization</a:t>
            </a:r>
            <a:r>
              <a:rPr lang="en-GB" sz="1000">
                <a:solidFill>
                  <a:schemeClr val="lt1"/>
                </a:solidFill>
              </a:rPr>
              <a:t>.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200">
                <a:solidFill>
                  <a:schemeClr val="lt1"/>
                </a:solidFill>
              </a:rPr>
              <a:t>Special Thanks To</a:t>
            </a:r>
            <a:endParaRPr b="1" sz="12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-GB" sz="1000">
                <a:solidFill>
                  <a:schemeClr val="lt1"/>
                </a:solidFill>
              </a:rPr>
              <a:t>All Departments &amp; Organization Teams</a:t>
            </a:r>
            <a:r>
              <a:rPr lang="en-GB" sz="1000">
                <a:solidFill>
                  <a:schemeClr val="lt1"/>
                </a:solidFill>
              </a:rPr>
              <a:t> – for their continuous support and cooperation</a:t>
            </a:r>
            <a:br>
              <a:rPr lang="en-GB" sz="1000">
                <a:solidFill>
                  <a:schemeClr val="lt1"/>
                </a:solidFill>
              </a:rPr>
            </a:b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-GB" sz="1000">
                <a:solidFill>
                  <a:schemeClr val="lt1"/>
                </a:solidFill>
              </a:rPr>
              <a:t>Training Manager:</a:t>
            </a:r>
            <a:r>
              <a:rPr b="1" lang="en-GB" sz="1000">
                <a:solidFill>
                  <a:schemeClr val="lt1"/>
                </a:solidFill>
              </a:rPr>
              <a:t>Mr. Kannan Sir</a:t>
            </a:r>
            <a:endParaRPr b="1"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-GB" sz="1000">
                <a:solidFill>
                  <a:schemeClr val="lt1"/>
                </a:solidFill>
              </a:rPr>
              <a:t>Mr. Ganesh Nayak</a:t>
            </a:r>
            <a:r>
              <a:rPr i="1" lang="en-GB" sz="1000">
                <a:solidFill>
                  <a:schemeClr val="lt1"/>
                </a:solidFill>
              </a:rPr>
              <a:t>(Digitalization)</a:t>
            </a:r>
            <a:r>
              <a:rPr lang="en-GB" sz="1000">
                <a:solidFill>
                  <a:schemeClr val="lt1"/>
                </a:solidFill>
              </a:rPr>
              <a:t> – for technical mentorship and guidance</a:t>
            </a:r>
            <a:br>
              <a:rPr lang="en-GB" sz="1000">
                <a:solidFill>
                  <a:schemeClr val="lt1"/>
                </a:solidFill>
              </a:rPr>
            </a:b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-GB" sz="1000">
                <a:solidFill>
                  <a:schemeClr val="lt1"/>
                </a:solidFill>
              </a:rPr>
              <a:t>Mr. Anne Sravan</a:t>
            </a:r>
            <a:r>
              <a:rPr lang="en-GB" sz="1000">
                <a:solidFill>
                  <a:schemeClr val="lt1"/>
                </a:solidFill>
              </a:rPr>
              <a:t> </a:t>
            </a:r>
            <a:r>
              <a:rPr i="1" lang="en-GB" sz="1000">
                <a:solidFill>
                  <a:schemeClr val="lt1"/>
                </a:solidFill>
              </a:rPr>
              <a:t>(Digitalization)</a:t>
            </a:r>
            <a:r>
              <a:rPr lang="en-GB" sz="1000">
                <a:solidFill>
                  <a:schemeClr val="lt1"/>
                </a:solidFill>
              </a:rPr>
              <a:t> – for insights into digital transformation and project guidance</a:t>
            </a:r>
            <a:br>
              <a:rPr lang="en-GB" sz="1000">
                <a:solidFill>
                  <a:schemeClr val="lt1"/>
                </a:solidFill>
              </a:rPr>
            </a:b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-GB" sz="1000">
                <a:solidFill>
                  <a:schemeClr val="lt1"/>
                </a:solidFill>
              </a:rPr>
              <a:t>Mr. Giresh</a:t>
            </a:r>
            <a:r>
              <a:rPr lang="en-GB" sz="1000">
                <a:solidFill>
                  <a:schemeClr val="lt1"/>
                </a:solidFill>
              </a:rPr>
              <a:t> </a:t>
            </a:r>
            <a:r>
              <a:rPr i="1" lang="en-GB" sz="1000">
                <a:solidFill>
                  <a:schemeClr val="lt1"/>
                </a:solidFill>
              </a:rPr>
              <a:t>(Automation)</a:t>
            </a:r>
            <a:r>
              <a:rPr lang="en-GB" sz="1000">
                <a:solidFill>
                  <a:schemeClr val="lt1"/>
                </a:solidFill>
              </a:rPr>
              <a:t> – for automation system knowledge and support</a:t>
            </a:r>
            <a:br>
              <a:rPr lang="en-GB" sz="1000">
                <a:solidFill>
                  <a:schemeClr val="lt1"/>
                </a:solidFill>
              </a:rPr>
            </a:br>
            <a:endParaRPr sz="1000">
              <a:solidFill>
                <a:schemeClr val="lt1"/>
              </a:solidFill>
            </a:endParaRPr>
          </a:p>
          <a:p>
            <a:pPr indent="-292100" lvl="0" marL="45720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b="1" lang="en-GB" sz="1000">
                <a:solidFill>
                  <a:schemeClr val="lt1"/>
                </a:solidFill>
              </a:rPr>
              <a:t>Mr. Shivam Singh</a:t>
            </a:r>
            <a:r>
              <a:rPr lang="en-GB" sz="1000">
                <a:solidFill>
                  <a:schemeClr val="lt1"/>
                </a:solidFill>
              </a:rPr>
              <a:t> </a:t>
            </a:r>
            <a:r>
              <a:rPr i="1" lang="en-GB" sz="1000">
                <a:solidFill>
                  <a:schemeClr val="lt1"/>
                </a:solidFill>
              </a:rPr>
              <a:t>(Automation)</a:t>
            </a:r>
            <a:r>
              <a:rPr lang="en-GB" sz="1000">
                <a:solidFill>
                  <a:schemeClr val="lt1"/>
                </a:solidFill>
              </a:rPr>
              <a:t> – for networking, automation training, and project guidance</a:t>
            </a:r>
            <a:br>
              <a:rPr lang="en-GB" sz="1000">
                <a:solidFill>
                  <a:schemeClr val="lt1"/>
                </a:solidFill>
              </a:rPr>
            </a:b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000">
                <a:solidFill>
                  <a:schemeClr val="lt1"/>
                </a:solidFill>
              </a:rPr>
              <a:t>Their guidance, encouragement, and support were instrumental in the successful completion of this internship.</a:t>
            </a:r>
            <a:endParaRPr sz="10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4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850" y="0"/>
            <a:ext cx="3530150" cy="7245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p24"/>
          <p:cNvCxnSpPr/>
          <p:nvPr/>
        </p:nvCxnSpPr>
        <p:spPr>
          <a:xfrm>
            <a:off x="30450" y="724625"/>
            <a:ext cx="9083100" cy="15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1" name="Google Shape;181;p24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0" y="-11550"/>
            <a:ext cx="9144000" cy="11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10050" y="781850"/>
            <a:ext cx="9156600" cy="43617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2400">
                <a:solidFill>
                  <a:schemeClr val="lt1"/>
                </a:solidFill>
              </a:rPr>
              <a:t>1. Executive Summary</a:t>
            </a:r>
            <a:endParaRPr b="1" sz="24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This report presents a comprehensive overview of a </a:t>
            </a:r>
            <a:r>
              <a:rPr b="1" lang="en-GB">
                <a:solidFill>
                  <a:schemeClr val="lt1"/>
                </a:solidFill>
              </a:rPr>
              <a:t>12-week internship program</a:t>
            </a:r>
            <a:r>
              <a:rPr lang="en-GB">
                <a:solidFill>
                  <a:schemeClr val="lt1"/>
                </a:solidFill>
              </a:rPr>
              <a:t> at </a:t>
            </a:r>
            <a:r>
              <a:rPr b="1" lang="en-GB">
                <a:solidFill>
                  <a:schemeClr val="lt1"/>
                </a:solidFill>
              </a:rPr>
              <a:t>BEUMER Group</a:t>
            </a:r>
            <a:r>
              <a:rPr lang="en-GB">
                <a:solidFill>
                  <a:schemeClr val="lt1"/>
                </a:solidFill>
              </a:rPr>
              <a:t>, divided into </a:t>
            </a:r>
            <a:r>
              <a:rPr b="1" lang="en-GB">
                <a:solidFill>
                  <a:schemeClr val="lt1"/>
                </a:solidFill>
              </a:rPr>
              <a:t>Digitalization (6 weeks)</a:t>
            </a:r>
            <a:r>
              <a:rPr lang="en-GB">
                <a:solidFill>
                  <a:schemeClr val="lt1"/>
                </a:solidFill>
              </a:rPr>
              <a:t> and </a:t>
            </a:r>
            <a:r>
              <a:rPr b="1" lang="en-GB">
                <a:solidFill>
                  <a:schemeClr val="lt1"/>
                </a:solidFill>
              </a:rPr>
              <a:t>Automation &amp; IT Infrastructure (6 weeks)</a:t>
            </a:r>
            <a:r>
              <a:rPr lang="en-GB">
                <a:solidFill>
                  <a:schemeClr val="lt1"/>
                </a:solidFill>
              </a:rPr>
              <a:t>. The internship combined theoretical learning with hands-on industrial projects focused on </a:t>
            </a:r>
            <a:r>
              <a:rPr b="1" lang="en-GB">
                <a:solidFill>
                  <a:schemeClr val="lt1"/>
                </a:solidFill>
              </a:rPr>
              <a:t>Industrial IoT, Digital Twins, Predictive Maintenance, Networking, Server Infrastructure, and Full-Stack Software Development</a:t>
            </a:r>
            <a:r>
              <a:rPr lang="en-GB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lt1"/>
                </a:solidFill>
              </a:rPr>
              <a:t>The internship resulted in multiple </a:t>
            </a:r>
            <a:r>
              <a:rPr b="1" lang="en-GB">
                <a:solidFill>
                  <a:schemeClr val="lt1"/>
                </a:solidFill>
              </a:rPr>
              <a:t>operational, demo-ready, and production-grade projects</a:t>
            </a:r>
            <a:r>
              <a:rPr lang="en-GB">
                <a:solidFill>
                  <a:schemeClr val="lt1"/>
                </a:solidFill>
              </a:rPr>
              <a:t>, strengthening practical skills aligned with BEUMER’s digital transformation and automation initiatives.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6" name="Google Shape;66;p14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850" y="0"/>
            <a:ext cx="3530150" cy="7311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Google Shape;67;p14"/>
          <p:cNvCxnSpPr/>
          <p:nvPr/>
        </p:nvCxnSpPr>
        <p:spPr>
          <a:xfrm>
            <a:off x="9450" y="777350"/>
            <a:ext cx="9157800" cy="45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8" name="Google Shape;68;p14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0" y="-11550"/>
            <a:ext cx="9144000" cy="10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 txBox="1"/>
          <p:nvPr>
            <p:ph idx="1" type="body"/>
          </p:nvPr>
        </p:nvSpPr>
        <p:spPr>
          <a:xfrm>
            <a:off x="0" y="808725"/>
            <a:ext cx="9144000" cy="43347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lt1"/>
                </a:solidFill>
              </a:rPr>
              <a:t>Week-wise Training &amp; Hands-on Progress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Week 1–2: Foundation &amp; IoT Connectivity</a:t>
            </a:r>
            <a:endParaRPr b="1" sz="13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Studied ongoing BEUMER digital projects (BHS, Bucket Elevator, Fillpac)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Learned sensor types, gateways, and edge devices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Implemented Node-RED + MQTT simulated data streaming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Understood limitations of virtual sensor data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Week 3–4: Data &amp; AI/ML</a:t>
            </a:r>
            <a:endParaRPr b="1" sz="13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Implemented Python-based sensor data generators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Built complete pipeline: </a:t>
            </a:r>
            <a:r>
              <a:rPr b="1" lang="en-GB" sz="1100">
                <a:solidFill>
                  <a:schemeClr val="lt1"/>
                </a:solidFill>
              </a:rPr>
              <a:t>Python → MQTT → Elasticsearch → Kibana</a:t>
            </a: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Designed Kibana dashboards for real-time visualization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Learned ML fundamentals and predictive maintenance use cases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Week 5–6: Application &amp; Assessment</a:t>
            </a:r>
            <a:endParaRPr b="1" sz="13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Studied cloud &amp; edge platforms (Azure, AWS, On-Prem)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Security and data governance in industrial systems</a:t>
            </a: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Group project presentations and final assessments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100"/>
          </a:p>
        </p:txBody>
      </p:sp>
      <p:pic>
        <p:nvPicPr>
          <p:cNvPr id="76" name="Google Shape;76;p15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850" y="-3"/>
            <a:ext cx="3530150" cy="808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7" name="Google Shape;77;p15"/>
          <p:cNvCxnSpPr/>
          <p:nvPr/>
        </p:nvCxnSpPr>
        <p:spPr>
          <a:xfrm>
            <a:off x="0" y="808725"/>
            <a:ext cx="9083100" cy="312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" name="Google Shape;78;p15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 txBox="1"/>
          <p:nvPr>
            <p:ph type="title"/>
          </p:nvPr>
        </p:nvSpPr>
        <p:spPr>
          <a:xfrm>
            <a:off x="0" y="-11550"/>
            <a:ext cx="9144000" cy="10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 txBox="1"/>
          <p:nvPr>
            <p:ph idx="1" type="body"/>
          </p:nvPr>
        </p:nvSpPr>
        <p:spPr>
          <a:xfrm>
            <a:off x="10050" y="906350"/>
            <a:ext cx="9144000" cy="40737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-GB" sz="1854">
                <a:solidFill>
                  <a:schemeClr val="lt1"/>
                </a:solidFill>
              </a:rPr>
              <a:t>Company Project – Belt RUL Prediction Model (Ongoing)</a:t>
            </a:r>
            <a:endParaRPr b="1" sz="1854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-GB" sz="1005">
                <a:solidFill>
                  <a:schemeClr val="lt1"/>
                </a:solidFill>
              </a:rPr>
              <a:t>Project Type</a:t>
            </a:r>
            <a:endParaRPr b="1" sz="1005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-GB" sz="835">
                <a:solidFill>
                  <a:schemeClr val="lt1"/>
                </a:solidFill>
              </a:rPr>
              <a:t>Company Live Project – Predictive Maintenance</a:t>
            </a:r>
            <a:endParaRPr b="1" sz="835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-GB" sz="1005">
                <a:solidFill>
                  <a:schemeClr val="lt1"/>
                </a:solidFill>
              </a:rPr>
              <a:t>Objective</a:t>
            </a:r>
            <a:endParaRPr b="1" sz="1005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-GB" sz="835">
                <a:solidFill>
                  <a:schemeClr val="lt1"/>
                </a:solidFill>
              </a:rPr>
              <a:t>To predict Remaining Useful Life (RUL) of bucket elevator steel cord belts and enable proactive maintenance.</a:t>
            </a:r>
            <a:endParaRPr b="1" sz="835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-GB" sz="1005">
                <a:solidFill>
                  <a:schemeClr val="lt1"/>
                </a:solidFill>
              </a:rPr>
              <a:t>Methodology</a:t>
            </a:r>
            <a:endParaRPr b="1" sz="1005">
              <a:solidFill>
                <a:schemeClr val="lt1"/>
              </a:solidFill>
            </a:endParaRPr>
          </a:p>
          <a:p>
            <a:pPr indent="-28162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835"/>
              <a:buChar char="●"/>
            </a:pPr>
            <a:r>
              <a:rPr b="1" lang="en-GB" sz="835">
                <a:solidFill>
                  <a:schemeClr val="lt1"/>
                </a:solidFill>
              </a:rPr>
              <a:t>Random Forest ML model</a:t>
            </a:r>
            <a:endParaRPr b="1" sz="835">
              <a:solidFill>
                <a:schemeClr val="lt1"/>
              </a:solidFill>
            </a:endParaRPr>
          </a:p>
          <a:p>
            <a:pPr indent="-28162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5"/>
              <a:buChar char="●"/>
            </a:pPr>
            <a:r>
              <a:rPr b="1" lang="en-GB" sz="835">
                <a:solidFill>
                  <a:schemeClr val="lt1"/>
                </a:solidFill>
              </a:rPr>
              <a:t>1.6M+ sensor readings</a:t>
            </a:r>
            <a:endParaRPr b="1" sz="835">
              <a:solidFill>
                <a:schemeClr val="lt1"/>
              </a:solidFill>
            </a:endParaRPr>
          </a:p>
          <a:p>
            <a:pPr indent="-28162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5"/>
              <a:buChar char="●"/>
            </a:pPr>
            <a:r>
              <a:rPr b="1" lang="en-GB" sz="835">
                <a:solidFill>
                  <a:schemeClr val="lt1"/>
                </a:solidFill>
              </a:rPr>
              <a:t>700+ engineered features</a:t>
            </a:r>
            <a:endParaRPr b="1" sz="835">
              <a:solidFill>
                <a:schemeClr val="lt1"/>
              </a:solidFill>
            </a:endParaRPr>
          </a:p>
          <a:p>
            <a:pPr indent="-28162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5"/>
              <a:buChar char="●"/>
            </a:pPr>
            <a:r>
              <a:rPr b="1" lang="en-GB" sz="835">
                <a:solidFill>
                  <a:schemeClr val="lt1"/>
                </a:solidFill>
              </a:rPr>
              <a:t>Hybrid ML + engineering rule-based approach</a:t>
            </a:r>
            <a:endParaRPr b="1" sz="835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935"/>
              <a:buFont typeface="Arial"/>
              <a:buNone/>
            </a:pPr>
            <a:r>
              <a:rPr b="1" lang="en-GB" sz="1005">
                <a:solidFill>
                  <a:schemeClr val="lt1"/>
                </a:solidFill>
              </a:rPr>
              <a:t>Key Outputs</a:t>
            </a:r>
            <a:endParaRPr b="1" sz="1005">
              <a:solidFill>
                <a:schemeClr val="lt1"/>
              </a:solidFill>
            </a:endParaRPr>
          </a:p>
          <a:p>
            <a:pPr indent="-28162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835"/>
              <a:buChar char="●"/>
            </a:pPr>
            <a:r>
              <a:rPr b="1" lang="en-GB" sz="835">
                <a:solidFill>
                  <a:schemeClr val="lt1"/>
                </a:solidFill>
              </a:rPr>
              <a:t>Health Score: 95.32%</a:t>
            </a:r>
            <a:endParaRPr b="1" sz="835">
              <a:solidFill>
                <a:schemeClr val="lt1"/>
              </a:solidFill>
            </a:endParaRPr>
          </a:p>
          <a:p>
            <a:pPr indent="-28162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5"/>
              <a:buChar char="●"/>
            </a:pPr>
            <a:r>
              <a:rPr b="1" lang="en-GB" sz="835">
                <a:solidFill>
                  <a:schemeClr val="lt1"/>
                </a:solidFill>
              </a:rPr>
              <a:t>Predicted RUL: 2009 Days</a:t>
            </a:r>
            <a:endParaRPr b="1" sz="835">
              <a:solidFill>
                <a:schemeClr val="lt1"/>
              </a:solidFill>
            </a:endParaRPr>
          </a:p>
          <a:p>
            <a:pPr indent="-28162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5"/>
              <a:buChar char="●"/>
            </a:pPr>
            <a:r>
              <a:rPr b="1" lang="en-GB" sz="835">
                <a:solidFill>
                  <a:schemeClr val="lt1"/>
                </a:solidFill>
              </a:rPr>
              <a:t>Model Accuracy (R²): &gt; 0.99</a:t>
            </a:r>
            <a:endParaRPr b="1" sz="835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t/>
            </a:r>
            <a:endParaRPr b="1" sz="1430">
              <a:solidFill>
                <a:schemeClr val="lt1"/>
              </a:solidFill>
            </a:endParaRPr>
          </a:p>
        </p:txBody>
      </p:sp>
      <p:pic>
        <p:nvPicPr>
          <p:cNvPr id="86" name="Google Shape;86;p16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850" y="-3"/>
            <a:ext cx="3530150" cy="808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7" name="Google Shape;87;p16"/>
          <p:cNvCxnSpPr/>
          <p:nvPr/>
        </p:nvCxnSpPr>
        <p:spPr>
          <a:xfrm>
            <a:off x="4275" y="890750"/>
            <a:ext cx="9114600" cy="15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6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" name="Google Shape;89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6"/>
          <p:cNvSpPr txBox="1"/>
          <p:nvPr/>
        </p:nvSpPr>
        <p:spPr>
          <a:xfrm>
            <a:off x="4997450" y="3613150"/>
            <a:ext cx="3246900" cy="808800"/>
          </a:xfrm>
          <a:prstGeom prst="rect">
            <a:avLst/>
          </a:prstGeom>
          <a:solidFill>
            <a:srgbClr val="93ABB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Team Members:Mandeep Rana,Anne Sarvan</a:t>
            </a:r>
            <a:endParaRPr sz="15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>
                <a:solidFill>
                  <a:schemeClr val="lt1"/>
                </a:solidFill>
              </a:rPr>
              <a:t>Guidance:Mr.Kannan Sir</a:t>
            </a:r>
            <a:endParaRPr sz="1500">
              <a:solidFill>
                <a:schemeClr val="lt1"/>
              </a:solidFill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0162" y="1792737"/>
            <a:ext cx="3397527" cy="177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7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7"/>
          <p:cNvSpPr txBox="1"/>
          <p:nvPr>
            <p:ph idx="1" type="body"/>
          </p:nvPr>
        </p:nvSpPr>
        <p:spPr>
          <a:xfrm>
            <a:off x="0" y="824325"/>
            <a:ext cx="9161400" cy="43191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b="1" lang="en-GB" sz="2300">
                <a:solidFill>
                  <a:schemeClr val="lt1"/>
                </a:solidFill>
              </a:rPr>
              <a:t>Company Project – Customer Feedback System</a:t>
            </a:r>
            <a:endParaRPr b="1" sz="2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Project Objective</a:t>
            </a:r>
            <a:endParaRPr b="1"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GB" sz="1100">
                <a:solidFill>
                  <a:schemeClr val="lt1"/>
                </a:solidFill>
              </a:rPr>
              <a:t>Digitize and centralize customer feedback collection across global BEUMER plant locations with a secure, deployable web solution.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System Architecture</a:t>
            </a:r>
            <a:endParaRPr b="1"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GB" sz="1100">
                <a:solidFill>
                  <a:schemeClr val="lt1"/>
                </a:solidFill>
              </a:rPr>
              <a:t>React (Frontend – Netlify) → Node.js &amp; Express (Backend API) → MongoDB Atlas (Cloud Database)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Key Technical Contributions</a:t>
            </a:r>
            <a:endParaRPr b="1" sz="13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100">
                <a:solidFill>
                  <a:schemeClr val="lt1"/>
                </a:solidFill>
              </a:rPr>
              <a:t>Resolved backend runtime and deployment errors</a:t>
            </a:r>
            <a:endParaRPr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100">
                <a:solidFill>
                  <a:schemeClr val="lt1"/>
                </a:solidFill>
              </a:rPr>
              <a:t>Improved API logic for validation, sanitization, and error handling</a:t>
            </a:r>
            <a:endParaRPr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100">
                <a:solidFill>
                  <a:schemeClr val="lt1"/>
                </a:solidFill>
              </a:rPr>
              <a:t>Verified correct MongoDB integration (live insert &amp; fetch testing)</a:t>
            </a:r>
            <a:endParaRPr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100">
                <a:solidFill>
                  <a:schemeClr val="lt1"/>
                </a:solidFill>
              </a:rPr>
              <a:t>Successfully deployed backend on a </a:t>
            </a:r>
            <a:r>
              <a:rPr b="1" lang="en-GB" sz="1100">
                <a:solidFill>
                  <a:schemeClr val="lt1"/>
                </a:solidFill>
              </a:rPr>
              <a:t>free cloud platform for testing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Key Features &amp; Impact</a:t>
            </a:r>
            <a:endParaRPr b="1" sz="13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100">
                <a:solidFill>
                  <a:schemeClr val="lt1"/>
                </a:solidFill>
              </a:rPr>
              <a:t>Dynamic, validation-driven feedback forms</a:t>
            </a:r>
            <a:endParaRPr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100">
                <a:solidFill>
                  <a:schemeClr val="lt1"/>
                </a:solidFill>
              </a:rPr>
              <a:t>Secure REST APIs with environment-based configuration</a:t>
            </a:r>
            <a:endParaRPr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lang="en-GB" sz="1100">
                <a:solidFill>
                  <a:schemeClr val="lt1"/>
                </a:solidFill>
              </a:rPr>
              <a:t>Centralized feedback storage with timestamps</a:t>
            </a:r>
            <a:endParaRPr sz="1100">
              <a:solidFill>
                <a:schemeClr val="lt1"/>
              </a:solidFill>
            </a:endParaRPr>
          </a:p>
          <a:p>
            <a:pPr indent="-287972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Char char="●"/>
            </a:pPr>
            <a:r>
              <a:rPr b="1" lang="en-GB" sz="1100">
                <a:solidFill>
                  <a:schemeClr val="lt1"/>
                </a:solidFill>
              </a:rPr>
              <a:t>70–80% faster submissions</a:t>
            </a:r>
            <a:r>
              <a:rPr lang="en-GB" sz="1100">
                <a:solidFill>
                  <a:schemeClr val="lt1"/>
                </a:solidFill>
              </a:rPr>
              <a:t>, error rate </a:t>
            </a:r>
            <a:r>
              <a:rPr b="1" lang="en-GB" sz="1100">
                <a:solidFill>
                  <a:schemeClr val="lt1"/>
                </a:solidFill>
              </a:rPr>
              <a:t>&lt;2%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400"/>
              </a:spcAft>
              <a:buNone/>
            </a:pPr>
            <a:r>
              <a:rPr b="1" lang="en-GB" sz="1300">
                <a:solidFill>
                  <a:schemeClr val="lt1"/>
                </a:solidFill>
              </a:rPr>
              <a:t>P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98" name="Google Shape;98;p17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850" y="-3"/>
            <a:ext cx="3530150" cy="808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9" name="Google Shape;99;p17"/>
          <p:cNvCxnSpPr/>
          <p:nvPr/>
        </p:nvCxnSpPr>
        <p:spPr>
          <a:xfrm flipH="1" rot="10800000">
            <a:off x="-8700" y="808725"/>
            <a:ext cx="9161400" cy="15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0" name="Google Shape;100;p17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/>
          <p:nvPr/>
        </p:nvSpPr>
        <p:spPr>
          <a:xfrm>
            <a:off x="4425950" y="3441700"/>
            <a:ext cx="3886200" cy="1017600"/>
          </a:xfrm>
          <a:prstGeom prst="rect">
            <a:avLst/>
          </a:prstGeom>
          <a:solidFill>
            <a:srgbClr val="93ABB5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Project Status:Deployed</a:t>
            </a:r>
            <a:endParaRPr b="1"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100" u="sng">
                <a:solidFill>
                  <a:schemeClr val="lt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https://feedbackformbeumergroup.netlify.app/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03" name="Google Shape;10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57623" y="1870988"/>
            <a:ext cx="2497476" cy="18299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0" y="863025"/>
            <a:ext cx="9144000" cy="4280400"/>
          </a:xfrm>
          <a:prstGeom prst="rect">
            <a:avLst/>
          </a:prstGeom>
          <a:solidFill>
            <a:srgbClr val="93ABB5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SzPts val="688"/>
              <a:buNone/>
            </a:pPr>
            <a:r>
              <a:rPr b="1" lang="en-GB" sz="1262">
                <a:solidFill>
                  <a:schemeClr val="lt1"/>
                </a:solidFill>
              </a:rPr>
              <a:t>Core Digitalization Project – IO-Link Sensor Monitoring System</a:t>
            </a:r>
            <a:endParaRPr b="1" sz="1262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SzPts val="688"/>
              <a:buNone/>
            </a:pPr>
            <a:r>
              <a:rPr b="1" lang="en-GB" sz="1012">
                <a:solidFill>
                  <a:schemeClr val="lt1"/>
                </a:solidFill>
              </a:rPr>
              <a:t>Project Objective</a:t>
            </a:r>
            <a:endParaRPr b="1" sz="1012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887">
                <a:solidFill>
                  <a:schemeClr val="lt1"/>
                </a:solidFill>
              </a:rPr>
              <a:t>To design a scalable, containerized real-time monitoring system for IO-Link industrial sensors using a Digital Twin approach.</a:t>
            </a:r>
            <a:endParaRPr b="1" sz="887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012">
                <a:solidFill>
                  <a:schemeClr val="lt1"/>
                </a:solidFill>
              </a:rPr>
              <a:t>System Architecture</a:t>
            </a:r>
            <a:endParaRPr b="1" sz="1012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887">
                <a:solidFill>
                  <a:schemeClr val="lt1"/>
                </a:solidFill>
              </a:rPr>
              <a:t>IO-Link Sensors → Node-RED → Elasticsearch → Kibana Dashboard</a:t>
            </a:r>
            <a:endParaRPr b="1" sz="887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012">
                <a:solidFill>
                  <a:schemeClr val="lt1"/>
                </a:solidFill>
              </a:rPr>
              <a:t>Technical Stack</a:t>
            </a:r>
            <a:endParaRPr b="1" sz="1012">
              <a:solidFill>
                <a:schemeClr val="lt1"/>
              </a:solidFill>
            </a:endParaRPr>
          </a:p>
          <a:p>
            <a:pPr indent="-284956" lvl="0" marL="45720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888"/>
              <a:buChar char="●"/>
            </a:pPr>
            <a:r>
              <a:rPr b="1" lang="en-GB" sz="887">
                <a:solidFill>
                  <a:schemeClr val="lt1"/>
                </a:solidFill>
              </a:rPr>
              <a:t>Node-RED (Data ingestion)</a:t>
            </a:r>
            <a:endParaRPr b="1" sz="887">
              <a:solidFill>
                <a:schemeClr val="lt1"/>
              </a:solidFill>
            </a:endParaRPr>
          </a:p>
          <a:p>
            <a:pPr indent="-284956" lvl="0" marL="45720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888"/>
              <a:buChar char="●"/>
            </a:pPr>
            <a:r>
              <a:rPr b="1" lang="en-GB" sz="887">
                <a:solidFill>
                  <a:schemeClr val="lt1"/>
                </a:solidFill>
              </a:rPr>
              <a:t>Elasticsearch (Time-series storage)</a:t>
            </a:r>
            <a:endParaRPr b="1" sz="887">
              <a:solidFill>
                <a:schemeClr val="lt1"/>
              </a:solidFill>
            </a:endParaRPr>
          </a:p>
          <a:p>
            <a:pPr indent="-284956" lvl="0" marL="45720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888"/>
              <a:buChar char="●"/>
            </a:pPr>
            <a:r>
              <a:rPr b="1" lang="en-GB" sz="887">
                <a:solidFill>
                  <a:schemeClr val="lt1"/>
                </a:solidFill>
              </a:rPr>
              <a:t>Kibana (Visualization)</a:t>
            </a:r>
            <a:endParaRPr b="1" sz="887">
              <a:solidFill>
                <a:schemeClr val="lt1"/>
              </a:solidFill>
            </a:endParaRPr>
          </a:p>
          <a:p>
            <a:pPr indent="-284956" lvl="0" marL="45720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888"/>
              <a:buChar char="●"/>
            </a:pPr>
            <a:r>
              <a:rPr b="1" lang="en-GB" sz="887">
                <a:solidFill>
                  <a:schemeClr val="lt1"/>
                </a:solidFill>
              </a:rPr>
              <a:t>Docker &amp; Kubernetes (Deployment)</a:t>
            </a:r>
            <a:endParaRPr b="1" sz="887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688"/>
              <a:buFont typeface="Arial"/>
              <a:buNone/>
            </a:pPr>
            <a:r>
              <a:rPr b="1" lang="en-GB" sz="1012">
                <a:solidFill>
                  <a:schemeClr val="lt1"/>
                </a:solidFill>
              </a:rPr>
              <a:t>Key Features                                                                </a:t>
            </a:r>
            <a:r>
              <a:rPr b="1" lang="en-GB" sz="1012">
                <a:solidFill>
                  <a:schemeClr val="lt1"/>
                </a:solidFill>
              </a:rPr>
              <a:t> </a:t>
            </a:r>
            <a:r>
              <a:rPr b="1" lang="en-GB" sz="1012">
                <a:solidFill>
                  <a:schemeClr val="lt1"/>
                </a:solidFill>
              </a:rPr>
              <a:t>                     </a:t>
            </a:r>
            <a:endParaRPr b="1" sz="1412">
              <a:solidFill>
                <a:schemeClr val="lt1"/>
              </a:solidFill>
            </a:endParaRPr>
          </a:p>
          <a:p>
            <a:pPr indent="-284956" lvl="0" marL="45720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888"/>
              <a:buChar char="●"/>
            </a:pPr>
            <a:r>
              <a:rPr b="1" lang="en-GB" sz="887">
                <a:solidFill>
                  <a:schemeClr val="lt1"/>
                </a:solidFill>
              </a:rPr>
              <a:t>Real-time ultrasonic &amp; vibration monitoring</a:t>
            </a:r>
            <a:endParaRPr b="1" sz="887">
              <a:solidFill>
                <a:schemeClr val="lt1"/>
              </a:solidFill>
            </a:endParaRPr>
          </a:p>
          <a:p>
            <a:pPr indent="-284956" lvl="0" marL="45720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888"/>
              <a:buChar char="●"/>
            </a:pPr>
            <a:r>
              <a:rPr b="1" lang="en-GB" sz="887">
                <a:solidFill>
                  <a:schemeClr val="lt1"/>
                </a:solidFill>
              </a:rPr>
              <a:t>Alerting based on ISO thresholds</a:t>
            </a:r>
            <a:endParaRPr b="1" sz="887">
              <a:solidFill>
                <a:schemeClr val="lt1"/>
              </a:solidFill>
            </a:endParaRPr>
          </a:p>
          <a:p>
            <a:pPr indent="-284956" lvl="0" marL="457200" rtl="0" algn="l">
              <a:lnSpc>
                <a:spcPct val="6000"/>
              </a:lnSpc>
              <a:spcBef>
                <a:spcPts val="1800"/>
              </a:spcBef>
              <a:spcAft>
                <a:spcPts val="0"/>
              </a:spcAft>
              <a:buClr>
                <a:schemeClr val="lt1"/>
              </a:buClr>
              <a:buSzPts val="888"/>
              <a:buChar char="●"/>
            </a:pPr>
            <a:r>
              <a:rPr b="1" lang="en-GB" sz="887">
                <a:solidFill>
                  <a:schemeClr val="lt1"/>
                </a:solidFill>
              </a:rPr>
              <a:t>Historical trend analysis</a:t>
            </a:r>
            <a:endParaRPr b="1" sz="887">
              <a:solidFill>
                <a:schemeClr val="lt1"/>
              </a:solidFill>
            </a:endParaRPr>
          </a:p>
          <a:p>
            <a:pPr indent="-284956" lvl="0" marL="457200" rtl="0" algn="l">
              <a:lnSpc>
                <a:spcPct val="6000"/>
              </a:lnSpc>
              <a:spcBef>
                <a:spcPts val="1800"/>
              </a:spcBef>
              <a:spcAft>
                <a:spcPts val="400"/>
              </a:spcAft>
              <a:buClr>
                <a:schemeClr val="lt1"/>
              </a:buClr>
              <a:buSzPts val="888"/>
              <a:buChar char="●"/>
            </a:pPr>
            <a:r>
              <a:rPr b="1" lang="en-GB" sz="887">
                <a:solidFill>
                  <a:schemeClr val="lt1"/>
                </a:solidFill>
              </a:rPr>
              <a:t>Dockerized &amp; Kubernetes-ready</a:t>
            </a:r>
            <a:endParaRPr b="1" sz="1025">
              <a:solidFill>
                <a:schemeClr val="lt1"/>
              </a:solidFill>
            </a:endParaRPr>
          </a:p>
        </p:txBody>
      </p:sp>
      <p:pic>
        <p:nvPicPr>
          <p:cNvPr id="110" name="Google Shape;110;p18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3850" y="0"/>
            <a:ext cx="3530150" cy="808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1" name="Google Shape;111;p18"/>
          <p:cNvCxnSpPr/>
          <p:nvPr/>
        </p:nvCxnSpPr>
        <p:spPr>
          <a:xfrm>
            <a:off x="-600" y="863025"/>
            <a:ext cx="9165300" cy="543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18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1792125" y="2089750"/>
            <a:ext cx="7369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4845050" y="3327400"/>
            <a:ext cx="4115100" cy="1189200"/>
          </a:xfrm>
          <a:prstGeom prst="rect">
            <a:avLst/>
          </a:prstGeom>
          <a:solidFill>
            <a:srgbClr val="93ABB5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Deployment</a:t>
            </a:r>
            <a:endParaRPr b="1" sz="1300">
              <a:solidFill>
                <a:schemeClr val="lt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Docker Image: </a:t>
            </a:r>
            <a:r>
              <a:rPr lang="en-GB" sz="11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docker pull mandeeprana1/iolink_sensor_monitoring:latest</a:t>
            </a:r>
            <a:endParaRPr sz="11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116" name="Google Shape;116;p18" title="Screenshot 2025-12-18 151146.png"/>
          <p:cNvPicPr preferRelativeResize="0"/>
          <p:nvPr/>
        </p:nvPicPr>
        <p:blipFill rotWithShape="1">
          <a:blip r:embed="rId5">
            <a:alphaModFix/>
          </a:blip>
          <a:srcRect b="-16577" l="-48880" r="-3489" t="-35791"/>
          <a:stretch/>
        </p:blipFill>
        <p:spPr>
          <a:xfrm>
            <a:off x="4572000" y="1136421"/>
            <a:ext cx="4572000" cy="236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 txBox="1"/>
          <p:nvPr>
            <p:ph type="title"/>
          </p:nvPr>
        </p:nvSpPr>
        <p:spPr>
          <a:xfrm>
            <a:off x="0" y="0"/>
            <a:ext cx="9144000" cy="92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 txBox="1"/>
          <p:nvPr>
            <p:ph idx="1" type="body"/>
          </p:nvPr>
        </p:nvSpPr>
        <p:spPr>
          <a:xfrm>
            <a:off x="6475" y="925200"/>
            <a:ext cx="9158100" cy="42183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ct val="64705"/>
              <a:buFont typeface="Arial"/>
              <a:buNone/>
            </a:pPr>
            <a:r>
              <a:rPr b="1" lang="en-GB" sz="1700">
                <a:solidFill>
                  <a:schemeClr val="dk1"/>
                </a:solidFill>
              </a:rPr>
              <a:t>IO-Link Sensor Monitoring System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i="1" lang="en-GB" sz="1100">
                <a:solidFill>
                  <a:schemeClr val="dk1"/>
                </a:solidFill>
              </a:rPr>
              <a:t>Digital Twin–Based Industrial IoT</a:t>
            </a:r>
            <a:endParaRPr i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GB" sz="1100">
                <a:solidFill>
                  <a:schemeClr val="dk1"/>
                </a:solidFill>
              </a:rPr>
              <a:t>Overview</a:t>
            </a:r>
            <a:br>
              <a:rPr b="1" lang="en-GB" sz="1100">
                <a:solidFill>
                  <a:schemeClr val="dk1"/>
                </a:solidFill>
              </a:rPr>
            </a:br>
            <a:r>
              <a:rPr lang="en-GB" sz="1100">
                <a:solidFill>
                  <a:schemeClr val="dk1"/>
                </a:solidFill>
              </a:rPr>
              <a:t> Real-time monitoring of IO-Link ultrasonic and vibration sensors using </a:t>
            </a:r>
            <a:r>
              <a:rPr b="1" lang="en-GB" sz="1100">
                <a:solidFill>
                  <a:schemeClr val="dk1"/>
                </a:solidFill>
              </a:rPr>
              <a:t>Node-RED, Elasticsearch, and Kibana</a:t>
            </a:r>
            <a:r>
              <a:rPr lang="en-GB" sz="1100">
                <a:solidFill>
                  <a:schemeClr val="dk1"/>
                </a:solidFill>
              </a:rPr>
              <a:t>, deployed with </a:t>
            </a:r>
            <a:r>
              <a:rPr b="1" lang="en-GB" sz="1100">
                <a:solidFill>
                  <a:schemeClr val="dk1"/>
                </a:solidFill>
              </a:rPr>
              <a:t>Docker &amp; Kubernetes</a:t>
            </a:r>
            <a:r>
              <a:rPr lang="en-GB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GB" sz="1100">
                <a:solidFill>
                  <a:schemeClr val="dk1"/>
                </a:solidFill>
              </a:rPr>
              <a:t>Architecture</a:t>
            </a:r>
            <a:br>
              <a:rPr b="1" lang="en-GB" sz="1100">
                <a:solidFill>
                  <a:schemeClr val="dk1"/>
                </a:solidFill>
              </a:rPr>
            </a:br>
            <a:r>
              <a:rPr lang="en-GB" sz="1100">
                <a:solidFill>
                  <a:schemeClr val="dk1"/>
                </a:solidFill>
              </a:rPr>
              <a:t> </a:t>
            </a:r>
            <a:r>
              <a:rPr b="1" lang="en-GB" sz="1100">
                <a:solidFill>
                  <a:schemeClr val="dk1"/>
                </a:solidFill>
              </a:rPr>
              <a:t>Sensors → Node-RED → Elasticsearch → Kibana → Dashboard</a:t>
            </a:r>
            <a:endParaRPr b="1"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GB" sz="1100">
                <a:solidFill>
                  <a:schemeClr val="dk1"/>
                </a:solidFill>
              </a:rPr>
              <a:t>Key Highlights</a:t>
            </a:r>
            <a:endParaRPr b="1"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 sz="1100">
                <a:solidFill>
                  <a:schemeClr val="dk1"/>
                </a:solidFill>
              </a:rPr>
              <a:t>Live sensor data (2-sec updates)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 sz="1100">
                <a:solidFill>
                  <a:schemeClr val="dk1"/>
                </a:solidFill>
              </a:rPr>
              <a:t>Alerts &amp; historical trends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-293211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●"/>
            </a:pPr>
            <a:r>
              <a:rPr lang="en-GB" sz="1100">
                <a:solidFill>
                  <a:schemeClr val="dk1"/>
                </a:solidFill>
              </a:rPr>
              <a:t>Scalable containerized deployment</a:t>
            </a:r>
            <a:br>
              <a:rPr lang="en-GB" sz="1100">
                <a:solidFill>
                  <a:schemeClr val="dk1"/>
                </a:solidFill>
              </a:rPr>
            </a:b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100">
                <a:solidFill>
                  <a:schemeClr val="dk1"/>
                </a:solidFill>
              </a:rPr>
              <a:t>Status</a:t>
            </a:r>
            <a:br>
              <a:rPr b="1" lang="en-GB" sz="1100">
                <a:solidFill>
                  <a:schemeClr val="dk1"/>
                </a:solidFill>
              </a:rPr>
            </a:br>
            <a:r>
              <a:rPr lang="en-GB" sz="1100">
                <a:solidFill>
                  <a:schemeClr val="dk1"/>
                </a:solidFill>
              </a:rPr>
              <a:t> ✅ Operational | ✅ Demo Ready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lang="en-GB" sz="1100">
                <a:solidFill>
                  <a:schemeClr val="dk1"/>
                </a:solidFill>
              </a:rPr>
              <a:t>GitHub:</a:t>
            </a:r>
            <a:r>
              <a:rPr lang="en-GB" sz="1100" u="sng">
                <a:solidFill>
                  <a:schemeClr val="hlink"/>
                </a:solidFill>
                <a:hlinkClick r:id="rId3"/>
              </a:rPr>
              <a:t>https://github.com/mr-mandeeprana/IO-Link-Sensor-Monitoring-System_Digital_Twin_Model.git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3" name="Google Shape;123;p19" title="download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13850" y="58250"/>
            <a:ext cx="3530150" cy="808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4" name="Google Shape;124;p19"/>
          <p:cNvCxnSpPr/>
          <p:nvPr/>
        </p:nvCxnSpPr>
        <p:spPr>
          <a:xfrm flipH="1" rot="10800000">
            <a:off x="6475" y="917375"/>
            <a:ext cx="9158100" cy="78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25" name="Google Shape;125;p19" title="WhatsApp Image 2025-11-19 at 16.18.28_c7f3c41a.jp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67458" y="3174025"/>
            <a:ext cx="1897117" cy="196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19" title="Screenshot 2025-11-19 161309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27650" y="3174025"/>
            <a:ext cx="2289948" cy="107079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19" title="WhatsApp Image 2025-11-19 at 16.18.27_83b02c13.jpg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flipH="1" rot="10800000">
            <a:off x="7217600" y="2083424"/>
            <a:ext cx="1946976" cy="10906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19" title="WhatsApp Image 2025-11-19 at 16.18.27_97d52b6a.jpg"/>
          <p:cNvPicPr preferRelativeResize="0"/>
          <p:nvPr/>
        </p:nvPicPr>
        <p:blipFill rotWithShape="1">
          <a:blip r:embed="rId8">
            <a:alphaModFix/>
          </a:blip>
          <a:srcRect b="8120" l="0" r="0" t="-8120"/>
          <a:stretch/>
        </p:blipFill>
        <p:spPr>
          <a:xfrm>
            <a:off x="4927650" y="2026450"/>
            <a:ext cx="2289949" cy="109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0"/>
          <p:cNvSpPr txBox="1"/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0" y="855525"/>
            <a:ext cx="9144000" cy="42879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700">
                <a:solidFill>
                  <a:schemeClr val="lt1"/>
                </a:solidFill>
              </a:rPr>
              <a:t>SLIDE 2 – 6 WEEK AUTOMATION TRAINING SUMMARY (PART 1)</a:t>
            </a:r>
            <a:endParaRPr b="1" sz="17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Week 1: Automation &amp; Digital Foundations</a:t>
            </a:r>
            <a:endParaRPr b="1" sz="13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Introduction to BEUMER Group &amp; global automation solutions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Overview of BHS (Baggage Handling Systems) &amp; PMS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Basics of software, networking, servers &amp; security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Introduction to AI &amp; data analytics in automation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Data Analytics Mini Project</a:t>
            </a:r>
            <a:endParaRPr b="1" sz="13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Simulated MFM energy meter data using Node-RED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Stored time-series data in Elasticsearch</a:t>
            </a:r>
            <a:br>
              <a:rPr lang="en-GB" sz="1100">
                <a:solidFill>
                  <a:schemeClr val="lt1"/>
                </a:solidFill>
              </a:rPr>
            </a:br>
            <a:endParaRPr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100">
                <a:solidFill>
                  <a:schemeClr val="lt1"/>
                </a:solidFill>
              </a:rPr>
              <a:t>Visualized power, voltage &amp; current in Kibana dashboards</a:t>
            </a:r>
            <a:endParaRPr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35" name="Google Shape;135;p20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68850" y="0"/>
            <a:ext cx="3530150" cy="808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6" name="Google Shape;136;p20"/>
          <p:cNvCxnSpPr/>
          <p:nvPr/>
        </p:nvCxnSpPr>
        <p:spPr>
          <a:xfrm>
            <a:off x="22500" y="855525"/>
            <a:ext cx="9099000" cy="468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7" name="Google Shape;137;p20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84200" y="2470150"/>
            <a:ext cx="4837299" cy="2084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1"/>
          <p:cNvSpPr txBox="1"/>
          <p:nvPr>
            <p:ph type="title"/>
          </p:nvPr>
        </p:nvSpPr>
        <p:spPr>
          <a:xfrm>
            <a:off x="0" y="-11550"/>
            <a:ext cx="9144000" cy="102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1"/>
          <p:cNvSpPr txBox="1"/>
          <p:nvPr>
            <p:ph idx="1" type="body"/>
          </p:nvPr>
        </p:nvSpPr>
        <p:spPr>
          <a:xfrm>
            <a:off x="-10425" y="808725"/>
            <a:ext cx="9144000" cy="4334700"/>
          </a:xfrm>
          <a:prstGeom prst="rect">
            <a:avLst/>
          </a:prstGeom>
          <a:solidFill>
            <a:srgbClr val="93ABB5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Week 2–3: Networking &amp; Security</a:t>
            </a:r>
            <a:endParaRPr b="1" sz="13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b="1" lang="en-GB" sz="1100">
                <a:solidFill>
                  <a:schemeClr val="lt1"/>
                </a:solidFill>
              </a:rPr>
              <a:t>IPv4 &amp; IPv6 addressing concepts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b="1" lang="en-GB" sz="1100">
                <a:solidFill>
                  <a:schemeClr val="lt1"/>
                </a:solidFill>
              </a:rPr>
              <a:t>LAN design using Cisco Packet Tracer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b="1" lang="en-GB" sz="1100">
                <a:solidFill>
                  <a:schemeClr val="lt1"/>
                </a:solidFill>
              </a:rPr>
              <a:t>Router &amp; switch security basics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b="1" lang="en-GB" sz="1100">
                <a:solidFill>
                  <a:schemeClr val="lt1"/>
                </a:solidFill>
              </a:rPr>
              <a:t>VLANs, STP &amp; campus network design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lt1"/>
                </a:solidFill>
              </a:rPr>
              <a:t>Week 4–6: Servers &amp; Software</a:t>
            </a:r>
            <a:endParaRPr b="1" sz="13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b="1" lang="en-GB" sz="1100">
                <a:solidFill>
                  <a:schemeClr val="lt1"/>
                </a:solidFill>
              </a:rPr>
              <a:t>Physical &amp; virtual server infrastructure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b="1" lang="en-GB" sz="1100">
                <a:solidFill>
                  <a:schemeClr val="lt1"/>
                </a:solidFill>
              </a:rPr>
              <a:t>SAN &amp; virtualization concepts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b="1" lang="en-GB" sz="1100">
                <a:solidFill>
                  <a:schemeClr val="lt1"/>
                </a:solidFill>
              </a:rPr>
              <a:t>OOPs, web development &amp; REST APIs</a:t>
            </a:r>
            <a:br>
              <a:rPr b="1" lang="en-GB" sz="1100">
                <a:solidFill>
                  <a:schemeClr val="lt1"/>
                </a:solidFill>
              </a:rPr>
            </a:br>
            <a:endParaRPr b="1" sz="1100">
              <a:solidFill>
                <a:schemeClr val="lt1"/>
              </a:solidFill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b="1" lang="en-GB" sz="1100">
                <a:solidFill>
                  <a:schemeClr val="lt1"/>
                </a:solidFill>
              </a:rPr>
              <a:t>Integration of networking, servers &amp; applications</a:t>
            </a:r>
            <a:endParaRPr b="1" sz="11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>
              <a:solidFill>
                <a:schemeClr val="lt1"/>
              </a:solidFill>
            </a:endParaRPr>
          </a:p>
        </p:txBody>
      </p:sp>
      <p:pic>
        <p:nvPicPr>
          <p:cNvPr id="146" name="Google Shape;146;p21" title="download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80925" y="-3"/>
            <a:ext cx="3530150" cy="8087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7" name="Google Shape;147;p21"/>
          <p:cNvCxnSpPr/>
          <p:nvPr/>
        </p:nvCxnSpPr>
        <p:spPr>
          <a:xfrm>
            <a:off x="12075" y="808725"/>
            <a:ext cx="9099000" cy="1560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8" name="Google Shape;148;p21"/>
          <p:cNvSpPr/>
          <p:nvPr/>
        </p:nvSpPr>
        <p:spPr>
          <a:xfrm>
            <a:off x="3750" y="4554350"/>
            <a:ext cx="9156600" cy="5892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350" y="4554350"/>
            <a:ext cx="3246901" cy="58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